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4"/>
  </p:notesMasterIdLst>
  <p:sldIdLst>
    <p:sldId id="256" r:id="rId2"/>
    <p:sldId id="286" r:id="rId3"/>
    <p:sldId id="288" r:id="rId4"/>
    <p:sldId id="304" r:id="rId5"/>
    <p:sldId id="289" r:id="rId6"/>
    <p:sldId id="287" r:id="rId7"/>
    <p:sldId id="295" r:id="rId8"/>
    <p:sldId id="292" r:id="rId9"/>
    <p:sldId id="298" r:id="rId10"/>
    <p:sldId id="307" r:id="rId11"/>
    <p:sldId id="283" r:id="rId12"/>
    <p:sldId id="305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EE7700"/>
    <a:srgbClr val="FF962D"/>
    <a:srgbClr val="EE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709" autoAdjust="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43D1F-E5AD-435A-A9A6-804856ECBEAB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D9DF9-D94B-4AB0-AFCF-6B902AB22F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03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2D5D58-93DE-4B6E-A64A-72444BAEC38E}" type="slidenum">
              <a:rPr lang="en-US"/>
              <a:pPr/>
              <a:t>7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a-IR" smtClean="0"/>
          </a:p>
        </p:txBody>
      </p:sp>
    </p:spTree>
    <p:extLst>
      <p:ext uri="{BB962C8B-B14F-4D97-AF65-F5344CB8AC3E}">
        <p14:creationId xmlns:p14="http://schemas.microsoft.com/office/powerpoint/2010/main" val="356507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64CF2E0-CCC4-4E1E-9902-C3C36AB3FDA4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4CF2E0-CCC4-4E1E-9902-C3C36AB3FDA4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64CF2E0-CCC4-4E1E-9902-C3C36AB3FDA4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4CF2E0-CCC4-4E1E-9902-C3C36AB3FDA4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4CF2E0-CCC4-4E1E-9902-C3C36AB3FDA4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4CF2E0-CCC4-4E1E-9902-C3C36AB3FDA4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8/5/2023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spd="slow">
    <p:zoom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file:///C:\Users\m.ghaznavi\Desktop\WWW.WHC.AC.IR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hojat91.blogfa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19400" y="1295400"/>
            <a:ext cx="438132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fa-IR" sz="44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بسم‌الله الرحمن‌الرحيم</a:t>
            </a:r>
            <a:endParaRPr lang="en-US" sz="4400" b="1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pic>
        <p:nvPicPr>
          <p:cNvPr id="4" name="Picture Placeholder 4" descr="ra4-1613.jpg"/>
          <p:cNvPicPr>
            <a:picLocks noChangeAspect="1"/>
          </p:cNvPicPr>
          <p:nvPr/>
        </p:nvPicPr>
        <p:blipFill>
          <a:blip r:embed="rId2" cstate="print"/>
          <a:srcRect l="5556" r="5556"/>
          <a:stretch>
            <a:fillRect/>
          </a:stretch>
        </p:blipFill>
        <p:spPr>
          <a:xfrm>
            <a:off x="3276600" y="2667000"/>
            <a:ext cx="4536504" cy="3041104"/>
          </a:xfrm>
          <a:prstGeom prst="rect">
            <a:avLst/>
          </a:prstGeom>
          <a:ln w="88900" cap="sq" cmpd="thickThin">
            <a:solidFill>
              <a:srgbClr val="FFC000"/>
            </a:solidFill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 advClick="0" advTm="15000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>
            <a:normAutofit/>
          </a:bodyPr>
          <a:lstStyle/>
          <a:p>
            <a:pPr algn="ctr"/>
            <a:r>
              <a:rPr lang="fa-IR" sz="2400" b="1" dirty="0">
                <a:solidFill>
                  <a:srgbClr val="5C92B5">
                    <a:lumMod val="75000"/>
                  </a:srgbClr>
                </a:solidFill>
                <a:cs typeface="B Nazanin" pitchFamily="2" charset="-78"/>
              </a:rPr>
              <a:t>دسترسی به فرم ها و دستورالعمل ها از طریق </a:t>
            </a:r>
            <a:r>
              <a:rPr lang="fa-IR" sz="2400" b="1" dirty="0" smtClean="0">
                <a:solidFill>
                  <a:srgbClr val="5C92B5">
                    <a:lumMod val="75000"/>
                  </a:srgbClr>
                </a:solidFill>
                <a:cs typeface="B Nazanin" pitchFamily="2" charset="-78"/>
              </a:rPr>
              <a:t>سایت مرکز بهداشت غرب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sz="2000" cap="small" dirty="0">
                <a:solidFill>
                  <a:srgbClr val="424456"/>
                </a:solidFill>
                <a:cs typeface="B Nazanin" panose="00000400000000000000" pitchFamily="2" charset="-78"/>
              </a:rPr>
              <a:t>مراجعه به سایت مرکز بهداشت غرب به آدرس :</a:t>
            </a:r>
            <a:r>
              <a:rPr lang="en-US" sz="2000" u="sng" cap="small" dirty="0">
                <a:solidFill>
                  <a:srgbClr val="424456"/>
                </a:solidFill>
                <a:cs typeface="B Nazanin" panose="00000400000000000000" pitchFamily="2" charset="-78"/>
                <a:hlinkClick r:id="rId2"/>
              </a:rPr>
              <a:t>WWW.WHC.AC.IR</a:t>
            </a:r>
            <a:r>
              <a:rPr lang="en-US" sz="2000" cap="small" dirty="0">
                <a:solidFill>
                  <a:srgbClr val="424456"/>
                </a:solidFill>
                <a:cs typeface="B Nazanin" panose="00000400000000000000" pitchFamily="2" charset="-78"/>
              </a:rPr>
              <a:t/>
            </a:r>
            <a:br>
              <a:rPr lang="en-US" sz="2000" cap="small" dirty="0">
                <a:solidFill>
                  <a:srgbClr val="424456"/>
                </a:solidFill>
                <a:cs typeface="B Nazanin" panose="00000400000000000000" pitchFamily="2" charset="-78"/>
              </a:rPr>
            </a:br>
            <a:r>
              <a:rPr lang="en-US" sz="2000" cap="small" dirty="0">
                <a:solidFill>
                  <a:srgbClr val="424456"/>
                </a:solidFill>
                <a:cs typeface="B Nazanin" panose="00000400000000000000" pitchFamily="2" charset="-78"/>
              </a:rPr>
              <a:t> </a:t>
            </a:r>
            <a:br>
              <a:rPr lang="en-US" sz="2000" cap="small" dirty="0">
                <a:solidFill>
                  <a:srgbClr val="424456"/>
                </a:solidFill>
                <a:cs typeface="B Nazanin" panose="00000400000000000000" pitchFamily="2" charset="-78"/>
              </a:rPr>
            </a:br>
            <a:r>
              <a:rPr lang="fa-IR" sz="2000" cap="small" dirty="0">
                <a:solidFill>
                  <a:srgbClr val="424456"/>
                </a:solidFill>
                <a:cs typeface="B Nazanin" panose="00000400000000000000" pitchFamily="2" charset="-78"/>
              </a:rPr>
              <a:t>مراجعه به واحد های ستادی در نوار بالای صفحه و انتخاب واحد سلامت نوجوانان ، جوانان و مدارس &gt; انتخاب  صفحه فرایند های واحد &gt;</a:t>
            </a:r>
            <a:r>
              <a:rPr lang="en-US" sz="2700" cap="small" dirty="0">
                <a:solidFill>
                  <a:srgbClr val="424456"/>
                </a:solidFill>
              </a:rPr>
              <a:t/>
            </a:r>
            <a:br>
              <a:rPr lang="en-US" sz="2700" cap="small" dirty="0">
                <a:solidFill>
                  <a:srgbClr val="424456"/>
                </a:solidFill>
              </a:rPr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782" y="3187923"/>
            <a:ext cx="6785436" cy="328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082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04800" y="1524000"/>
            <a:ext cx="8229600" cy="1905000"/>
          </a:xfrm>
        </p:spPr>
        <p:txBody>
          <a:bodyPr>
            <a:normAutofit fontScale="90000"/>
          </a:bodyPr>
          <a:lstStyle/>
          <a:p>
            <a:pPr algn="r"/>
            <a:r>
              <a:rPr lang="fa-IR" sz="2800" dirty="0" smtClean="0">
                <a:cs typeface="B Nazanin" pitchFamily="2" charset="-78"/>
              </a:rPr>
              <a:t/>
            </a:r>
            <a:br>
              <a:rPr lang="fa-IR" sz="2800" dirty="0" smtClean="0">
                <a:cs typeface="B Nazanin" pitchFamily="2" charset="-78"/>
              </a:rPr>
            </a:br>
            <a:r>
              <a:rPr lang="fa-IR" sz="2800" dirty="0" smtClean="0">
                <a:cs typeface="B Nazanin" pitchFamily="2" charset="-78"/>
              </a:rPr>
              <a:t/>
            </a:r>
            <a:br>
              <a:rPr lang="fa-IR" sz="2800" dirty="0" smtClean="0">
                <a:cs typeface="B Nazanin" pitchFamily="2" charset="-78"/>
              </a:rPr>
            </a:br>
            <a:r>
              <a:rPr lang="fa-IR" sz="2800" b="1" dirty="0" smtClean="0">
                <a:cs typeface="B Nazanin" pitchFamily="2" charset="-78"/>
                <a:hlinkClick r:id="rId2" tooltip="جملات زیبا رسول ترک"/>
              </a:rPr>
              <a:t> تفاهم به این معنی نیست که </a:t>
            </a:r>
            <a:r>
              <a:rPr lang="fa-IR" sz="2800" b="1" u="sng" dirty="0" smtClean="0">
                <a:cs typeface="B Nazanin" pitchFamily="2" charset="-78"/>
              </a:rPr>
              <a:t/>
            </a:r>
            <a:br>
              <a:rPr lang="fa-IR" sz="2800" b="1" u="sng" dirty="0" smtClean="0">
                <a:cs typeface="B Nazanin" pitchFamily="2" charset="-78"/>
              </a:rPr>
            </a:br>
            <a:r>
              <a:rPr lang="fa-IR" sz="2800" b="1" u="sng" dirty="0" smtClean="0">
                <a:cs typeface="B Nazanin" pitchFamily="2" charset="-78"/>
                <a:hlinkClick r:id="rId2" tooltip="جملات زیبا رسول ترک"/>
              </a:rPr>
              <a:t>هر چی رو که من دوست دارم تو هم دوست داشته باشی</a:t>
            </a:r>
            <a:r>
              <a:rPr lang="fa-IR" sz="2800" b="1" u="sng" dirty="0" smtClean="0">
                <a:cs typeface="B Nazanin" pitchFamily="2" charset="-78"/>
              </a:rPr>
              <a:t/>
            </a:r>
            <a:br>
              <a:rPr lang="fa-IR" sz="2800" b="1" u="sng" dirty="0" smtClean="0">
                <a:cs typeface="B Nazanin" pitchFamily="2" charset="-78"/>
              </a:rPr>
            </a:br>
            <a:r>
              <a:rPr lang="fa-IR" sz="2800" b="1" u="sng" dirty="0" smtClean="0">
                <a:cs typeface="B Nazanin" pitchFamily="2" charset="-78"/>
                <a:hlinkClick r:id="rId2" tooltip="جملات زیبا رسول ترک"/>
              </a:rPr>
              <a:t>بلکه تفاهم از سه تا * ت * تشکیل میشه :</a:t>
            </a:r>
            <a:r>
              <a:rPr lang="fa-IR" sz="2800" b="1" u="sng" dirty="0" smtClean="0">
                <a:cs typeface="B Nazanin" pitchFamily="2" charset="-78"/>
              </a:rPr>
              <a:t/>
            </a:r>
            <a:br>
              <a:rPr lang="fa-IR" sz="2800" b="1" u="sng" dirty="0" smtClean="0">
                <a:cs typeface="B Nazanin" pitchFamily="2" charset="-78"/>
              </a:rPr>
            </a:br>
            <a:r>
              <a:rPr lang="fa-IR" b="1" dirty="0" smtClean="0">
                <a:cs typeface="B Nazanin" pitchFamily="2" charset="-78"/>
                <a:hlinkClick r:id="rId2" tooltip="جملات زیبا رسول ترک"/>
              </a:rPr>
              <a:t>تــ</a:t>
            </a:r>
            <a:r>
              <a:rPr lang="fa-IR" sz="2800" b="1" dirty="0" smtClean="0">
                <a:cs typeface="B Nazanin" pitchFamily="2" charset="-78"/>
                <a:hlinkClick r:id="rId2" tooltip="جملات زیبا رسول ترک"/>
              </a:rPr>
              <a:t>ـــوانایی  تـــــــحمل  تــــــفاوت ها</a:t>
            </a:r>
            <a:r>
              <a:rPr lang="fa-IR" b="1" dirty="0" smtClean="0"/>
              <a:t/>
            </a:r>
            <a:br>
              <a:rPr lang="fa-IR" b="1" dirty="0" smtClean="0"/>
            </a:br>
            <a:endParaRPr lang="en-US" b="1" dirty="0"/>
          </a:p>
        </p:txBody>
      </p:sp>
      <p:pic>
        <p:nvPicPr>
          <p:cNvPr id="5" name="Picture Placeholder 4" descr="2264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7800" y="3505200"/>
            <a:ext cx="4060307" cy="2971799"/>
          </a:xfrm>
          <a:prstGeom prst="rect">
            <a:avLst/>
          </a:prstGeom>
          <a:ln w="88900" cap="sq" cmpd="thickThin">
            <a:solidFill>
              <a:srgbClr val="FF962D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066800" y="838200"/>
            <a:ext cx="7467600" cy="5407152"/>
          </a:xfrm>
        </p:spPr>
        <p:txBody>
          <a:bodyPr>
            <a:normAutofit/>
          </a:bodyPr>
          <a:lstStyle/>
          <a:p>
            <a:pPr algn="ctr"/>
            <a:r>
              <a:rPr lang="fa-IR" sz="3200" b="1" cap="small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B Nazanin" pitchFamily="2" charset="-78"/>
              </a:rPr>
              <a:t>توصیه مفید به جوانان در بحث ازدواج:</a:t>
            </a:r>
            <a:endParaRPr lang="en-US" sz="3200" b="1" cap="small" dirty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B Nazanin" pitchFamily="2" charset="-78"/>
            </a:endParaRPr>
          </a:p>
        </p:txBody>
      </p:sp>
    </p:spTree>
  </p:cSld>
  <p:clrMapOvr>
    <a:masterClrMapping/>
  </p:clrMapOvr>
  <p:transition spd="slow" advClick="0" advTm="15000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/>
              <a:t>منابع</a:t>
            </a: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209800"/>
          </a:xfrm>
        </p:spPr>
        <p:txBody>
          <a:bodyPr/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5267325" algn="l"/>
              </a:tabLs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مکاتبات ارسالی از معاونت بهداشتی دانشگاه </a:t>
            </a:r>
            <a:r>
              <a:rPr lang="fa-IR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و وزارت بهداشت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5267325" algn="l"/>
              </a:tabLs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دستورالعمل ها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5267325" algn="l"/>
              </a:tabLs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بسته خدمتی نوجوانان ویژه پزشک و غیر پزشک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49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0" y="1152942"/>
            <a:ext cx="6248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fa-IR" sz="44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معرفی طرح و برنامه‌هاي سلامت جوانان </a:t>
            </a:r>
            <a:r>
              <a:rPr lang="en-US" sz="4800" b="1" dirty="0" smtClean="0">
                <a:solidFill>
                  <a:srgbClr val="722600"/>
                </a:solidFill>
                <a:cs typeface="B Nazanin" pitchFamily="2" charset="-78"/>
              </a:rPr>
              <a:t/>
            </a:r>
            <a:br>
              <a:rPr lang="en-US" sz="4800" b="1" dirty="0" smtClean="0">
                <a:solidFill>
                  <a:srgbClr val="722600"/>
                </a:solidFill>
                <a:cs typeface="B Nazanin" pitchFamily="2" charset="-78"/>
              </a:rPr>
            </a:br>
            <a:endParaRPr lang="en-US" sz="4400" dirty="0">
              <a:solidFill>
                <a:srgbClr val="F77994"/>
              </a:solidFill>
              <a:cs typeface="2  Elham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276600"/>
            <a:ext cx="4953000" cy="28956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 advClick="0" advTm="15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228600"/>
            <a:ext cx="701683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برنامه‌هاي واحد سلامت جوانان گروه </a:t>
            </a:r>
          </a:p>
          <a:p>
            <a:pPr algn="ctr" eaLnBrk="1" hangingPunct="1"/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سنی(29-18 سال)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/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</a:br>
            <a:endParaRPr lang="en-US" sz="3200" b="1" dirty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0" y="1524000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 eaLnBrk="1" hangingPunct="1"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b="1" dirty="0" smtClean="0">
                <a:latin typeface="Yagut" pitchFamily="2" charset="-78"/>
                <a:cs typeface="B Nazanin" pitchFamily="2" charset="-78"/>
              </a:rPr>
              <a:t>شناسایی مکان های تجمعی جوانان(دانشگاه ها، خانه سلامت، بسیج، پادگان و....)</a:t>
            </a:r>
          </a:p>
          <a:p>
            <a:pPr algn="just" rtl="1"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b="1" dirty="0">
                <a:latin typeface="Yagut" pitchFamily="2" charset="-78"/>
                <a:cs typeface="B Nazanin" pitchFamily="2" charset="-78"/>
              </a:rPr>
              <a:t>مشارکت با ذینفعان برنامه سلامت جوانان به منظور اجرای برنامه های سلامت جوانان</a:t>
            </a:r>
          </a:p>
          <a:p>
            <a:pPr algn="just" rtl="1" eaLnBrk="1" hangingPunct="1"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b="1" dirty="0" smtClean="0">
                <a:latin typeface="Yagut" pitchFamily="2" charset="-78"/>
                <a:cs typeface="B Nazanin" pitchFamily="2" charset="-78"/>
              </a:rPr>
              <a:t>هماهنگی با دانشگاه یا مکان تجمعی</a:t>
            </a:r>
            <a:r>
              <a:rPr lang="en-US" sz="2400" b="1" dirty="0" smtClean="0">
                <a:latin typeface="Yagut" pitchFamily="2" charset="-78"/>
                <a:cs typeface="B Nazanin" pitchFamily="2" charset="-78"/>
              </a:rPr>
              <a:t> </a:t>
            </a:r>
            <a:r>
              <a:rPr lang="fa-IR" sz="2400" b="1" dirty="0" smtClean="0">
                <a:latin typeface="Yagut" pitchFamily="2" charset="-78"/>
                <a:cs typeface="B Nazanin" pitchFamily="2" charset="-78"/>
              </a:rPr>
              <a:t>جوانان در خصوص اعلام یک نفر رابط بهداشتی به مرکز یا پایگاه</a:t>
            </a:r>
          </a:p>
          <a:p>
            <a:pPr algn="just" rtl="1" eaLnBrk="1" hangingPunct="1"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b="1" dirty="0" smtClean="0">
                <a:latin typeface="Yagut" pitchFamily="2" charset="-78"/>
                <a:cs typeface="B Nazanin" pitchFamily="2" charset="-78"/>
              </a:rPr>
              <a:t>استخراج اطلاعات جمعیتی جوانان تحت پوشش از سامانه سینا</a:t>
            </a:r>
          </a:p>
          <a:p>
            <a:pPr algn="just" rtl="1" eaLnBrk="1" hangingPunct="1"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b="1" dirty="0" smtClean="0">
                <a:latin typeface="Yagut" pitchFamily="2" charset="-78"/>
                <a:cs typeface="B Nazanin" pitchFamily="2" charset="-78"/>
              </a:rPr>
              <a:t>  استخراج اطلاعات جمعیتی دانشجویان تحت پوشش</a:t>
            </a:r>
          </a:p>
          <a:p>
            <a:pPr algn="just" rtl="1" eaLnBrk="1" hangingPunct="1"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b="1" dirty="0" smtClean="0">
                <a:latin typeface="Yagut" pitchFamily="2" charset="-78"/>
                <a:cs typeface="B Nazanin" pitchFamily="2" charset="-78"/>
              </a:rPr>
              <a:t>تهیه برنامه عملیاتی جوانان</a:t>
            </a:r>
          </a:p>
          <a:p>
            <a:pPr algn="just" rtl="1" eaLnBrk="1" hangingPunct="1"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400" b="1" dirty="0" smtClean="0">
                <a:latin typeface="Yagut" pitchFamily="2" charset="-78"/>
                <a:cs typeface="B Nazanin" pitchFamily="2" charset="-78"/>
              </a:rPr>
              <a:t>تهیه شاخص معاینات جوانان و دانشجویان (مثال: جوانان معاینه شده تقسیم بر کل جوانان تحت پوشش ضرب در 100)</a:t>
            </a:r>
          </a:p>
          <a:p>
            <a:pPr algn="just" rtl="1" eaLnBrk="1" hangingPunct="1">
              <a:buClr>
                <a:schemeClr val="accent1"/>
              </a:buClr>
              <a:buFont typeface="Wingdings" pitchFamily="2" charset="2"/>
              <a:buChar char="v"/>
            </a:pPr>
            <a:endParaRPr lang="fa-IR" sz="2000" b="1" dirty="0" smtClean="0">
              <a:latin typeface="Yagut" pitchFamily="2" charset="-78"/>
              <a:cs typeface="B Nazanin" pitchFamily="2" charset="-78"/>
            </a:endParaRPr>
          </a:p>
          <a:p>
            <a:pPr algn="r" rtl="1" eaLnBrk="1" hangingPunct="1">
              <a:buClr>
                <a:schemeClr val="accent1"/>
              </a:buClr>
              <a:buFont typeface="Wingdings" pitchFamily="2" charset="2"/>
              <a:buChar char="v"/>
            </a:pPr>
            <a:endParaRPr lang="fa-IR" b="1" dirty="0" smtClean="0">
              <a:latin typeface="Yagut" pitchFamily="2" charset="-78"/>
              <a:cs typeface="B Nazanin" pitchFamily="2" charset="-78"/>
            </a:endParaRPr>
          </a:p>
          <a:p>
            <a:pPr algn="r" rtl="1" eaLnBrk="1" hangingPunct="1">
              <a:buClr>
                <a:schemeClr val="accent1"/>
              </a:buClr>
              <a:buFont typeface="Wingdings" pitchFamily="2" charset="2"/>
              <a:buChar char="v"/>
            </a:pPr>
            <a:endParaRPr lang="fa-IR" b="1" dirty="0" smtClean="0">
              <a:latin typeface="Yagut" pitchFamily="2" charset="-78"/>
              <a:cs typeface="B Nazanin" pitchFamily="2" charset="-78"/>
            </a:endParaRPr>
          </a:p>
        </p:txBody>
      </p:sp>
    </p:spTree>
  </p:cSld>
  <p:clrMapOvr>
    <a:masterClrMapping/>
  </p:clrMapOvr>
  <p:transition spd="slow" advClick="0" advTm="15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696200" cy="4873752"/>
          </a:xfrm>
        </p:spPr>
        <p:txBody>
          <a:bodyPr/>
          <a:lstStyle/>
          <a:p>
            <a:pPr algn="just" rtl="1">
              <a:buFont typeface="Wingdings" pitchFamily="2" charset="2"/>
              <a:buChar char="v"/>
            </a:pPr>
            <a:r>
              <a:rPr lang="fa-IR" b="1" dirty="0">
                <a:latin typeface="Yagut" pitchFamily="2" charset="-78"/>
                <a:cs typeface="B Nazanin" pitchFamily="2" charset="-78"/>
              </a:rPr>
              <a:t>برگزاری کلاس های</a:t>
            </a:r>
            <a:r>
              <a:rPr lang="en-US" b="1" dirty="0">
                <a:latin typeface="Yagut" pitchFamily="2" charset="-78"/>
                <a:cs typeface="B Nazanin" pitchFamily="2" charset="-78"/>
              </a:rPr>
              <a:t> </a:t>
            </a:r>
            <a:r>
              <a:rPr lang="ar-SA" b="1" dirty="0">
                <a:latin typeface="Yagut" pitchFamily="2" charset="-78"/>
                <a:cs typeface="B Nazanin" pitchFamily="2" charset="-78"/>
              </a:rPr>
              <a:t>آموزش</a:t>
            </a:r>
            <a:r>
              <a:rPr lang="fa-IR" b="1" dirty="0">
                <a:latin typeface="Yagut" pitchFamily="2" charset="-78"/>
                <a:cs typeface="B Nazanin" pitchFamily="2" charset="-78"/>
              </a:rPr>
              <a:t>ی با گروه هدف جوانان (دانشجویان</a:t>
            </a:r>
            <a:r>
              <a:rPr lang="fa-IR" b="1" dirty="0" smtClean="0">
                <a:latin typeface="Yagut" pitchFamily="2" charset="-78"/>
                <a:cs typeface="B Nazanin" pitchFamily="2" charset="-78"/>
              </a:rPr>
              <a:t>)</a:t>
            </a:r>
          </a:p>
          <a:p>
            <a:pPr algn="just" rtl="1">
              <a:buFont typeface="Wingdings" pitchFamily="2" charset="2"/>
              <a:buChar char="v"/>
            </a:pPr>
            <a:r>
              <a:rPr lang="fa-IR" b="1" dirty="0" smtClean="0">
                <a:latin typeface="Yagut" pitchFamily="2" charset="-78"/>
                <a:cs typeface="B Nazanin" pitchFamily="2" charset="-78"/>
              </a:rPr>
              <a:t>اولویت آموزش جوانان: ازدواج سالم،خود </a:t>
            </a:r>
            <a:r>
              <a:rPr lang="fa-IR" b="1" dirty="0">
                <a:latin typeface="Yagut" pitchFamily="2" charset="-78"/>
                <a:cs typeface="B Nazanin" pitchFamily="2" charset="-78"/>
              </a:rPr>
              <a:t>مراقبتی و اعتیاد، مهارت های زندگی، پیشگیری از رفتارهای </a:t>
            </a:r>
            <a:r>
              <a:rPr lang="fa-IR" b="1" dirty="0" smtClean="0">
                <a:latin typeface="Yagut" pitchFamily="2" charset="-78"/>
                <a:cs typeface="B Nazanin" pitchFamily="2" charset="-78"/>
              </a:rPr>
              <a:t>پرخطر</a:t>
            </a:r>
            <a:r>
              <a:rPr lang="fa-IR" b="1" dirty="0">
                <a:latin typeface="Yagut" pitchFamily="2" charset="-78"/>
                <a:cs typeface="B Nazanin" pitchFamily="2" charset="-78"/>
              </a:rPr>
              <a:t>، حوادث حمل و نقل در جوانان و </a:t>
            </a:r>
            <a:r>
              <a:rPr lang="fa-IR" b="1" dirty="0" smtClean="0">
                <a:latin typeface="Yagut" pitchFamily="2" charset="-78"/>
                <a:cs typeface="B Nazanin" pitchFamily="2" charset="-78"/>
              </a:rPr>
              <a:t>مناسبت ها </a:t>
            </a:r>
          </a:p>
          <a:p>
            <a:pPr algn="just" rtl="1">
              <a:buFont typeface="Wingdings" pitchFamily="2" charset="2"/>
              <a:buChar char="v"/>
            </a:pPr>
            <a:r>
              <a:rPr lang="fa-IR" b="1" dirty="0" smtClean="0">
                <a:latin typeface="Yagut" pitchFamily="2" charset="-78"/>
                <a:cs typeface="B Nazanin" pitchFamily="2" charset="-78"/>
              </a:rPr>
              <a:t> برگزاری </a:t>
            </a:r>
            <a:r>
              <a:rPr lang="fa-IR" b="1" dirty="0">
                <a:latin typeface="Yagut" pitchFamily="2" charset="-78"/>
                <a:cs typeface="B Nazanin" pitchFamily="2" charset="-78"/>
              </a:rPr>
              <a:t>کارگاه های ازدواج و اجرای ارزشیابی به روش پره تست و پست </a:t>
            </a:r>
            <a:r>
              <a:rPr lang="fa-IR" b="1" dirty="0" smtClean="0">
                <a:latin typeface="Yagut" pitchFamily="2" charset="-78"/>
                <a:cs typeface="B Nazanin" pitchFamily="2" charset="-78"/>
              </a:rPr>
              <a:t>تست</a:t>
            </a:r>
          </a:p>
          <a:p>
            <a:pPr algn="just" rtl="1">
              <a:buFont typeface="Wingdings" pitchFamily="2" charset="2"/>
              <a:buChar char="v"/>
            </a:pPr>
            <a:r>
              <a:rPr lang="fa-IR" b="1" dirty="0">
                <a:latin typeface="Yagut" pitchFamily="2" charset="-78"/>
                <a:cs typeface="B Nazanin" pitchFamily="2" charset="-78"/>
              </a:rPr>
              <a:t>شناسایی اولویت آموزشی جوانان بر اساس نیاز منطقه</a:t>
            </a:r>
          </a:p>
          <a:p>
            <a:pPr algn="just" rtl="1">
              <a:buFont typeface="Wingdings" pitchFamily="2" charset="2"/>
              <a:buChar char="v"/>
            </a:pPr>
            <a:r>
              <a:rPr lang="fa-IR" b="1" dirty="0" smtClean="0">
                <a:latin typeface="Yagut" pitchFamily="2" charset="-78"/>
                <a:cs typeface="B Nazanin" pitchFamily="2" charset="-78"/>
              </a:rPr>
              <a:t>نکته:</a:t>
            </a:r>
            <a:r>
              <a:rPr lang="fa-IR" b="1" dirty="0">
                <a:latin typeface="Yagut" pitchFamily="2" charset="-78"/>
                <a:cs typeface="B Nazanin" pitchFamily="2" charset="-78"/>
              </a:rPr>
              <a:t> همکاری کلیه پرسنل مرکز و پایگاه در </a:t>
            </a:r>
            <a:r>
              <a:rPr lang="fa-IR" b="1" dirty="0" smtClean="0">
                <a:latin typeface="Yagut" pitchFamily="2" charset="-78"/>
                <a:cs typeface="B Nazanin" pitchFamily="2" charset="-78"/>
              </a:rPr>
              <a:t>برگزاری جلسات آموزشی الزامی می باشد.</a:t>
            </a:r>
          </a:p>
          <a:p>
            <a:pPr algn="r" rtl="1">
              <a:lnSpc>
                <a:spcPct val="80000"/>
              </a:lnSpc>
              <a:buFont typeface="Wingdings" pitchFamily="2" charset="2"/>
              <a:buChar char="v"/>
            </a:pPr>
            <a:r>
              <a:rPr lang="fa-IR" b="1" dirty="0">
                <a:latin typeface="Yagut" pitchFamily="2" charset="-78"/>
                <a:cs typeface="B Nazanin" pitchFamily="2" charset="-78"/>
              </a:rPr>
              <a:t>ارسال گزارش کلاس های آموزشی با توجه به مناسبت ها</a:t>
            </a:r>
          </a:p>
          <a:p>
            <a:pPr algn="r" rtl="1">
              <a:lnSpc>
                <a:spcPct val="80000"/>
              </a:lnSpc>
              <a:buFont typeface="Wingdings" pitchFamily="2" charset="2"/>
              <a:buChar char="v"/>
            </a:pPr>
            <a:r>
              <a:rPr lang="fa-IR" b="1" dirty="0">
                <a:latin typeface="Yagut" pitchFamily="2" charset="-78"/>
                <a:cs typeface="B Nazanin" pitchFamily="2" charset="-78"/>
              </a:rPr>
              <a:t>تکمیل و ارسال فرم آماری آموزش بهداشت جوانان ماهانه (با اتوماسیون)</a:t>
            </a:r>
          </a:p>
          <a:p>
            <a:pPr algn="just" rtl="1">
              <a:buFont typeface="Wingdings" pitchFamily="2" charset="2"/>
              <a:buChar char="v"/>
            </a:pPr>
            <a:endParaRPr lang="fa-IR" b="1" dirty="0">
              <a:latin typeface="Yagut" pitchFamily="2" charset="-78"/>
              <a:cs typeface="B Nazanin" pitchFamily="2" charset="-78"/>
            </a:endParaRPr>
          </a:p>
          <a:p>
            <a:pPr algn="just" rtl="1">
              <a:buFont typeface="Wingdings" pitchFamily="2" charset="2"/>
              <a:buChar char="v"/>
            </a:pPr>
            <a:endParaRPr lang="fa-IR" b="1" dirty="0">
              <a:latin typeface="Yagut" pitchFamily="2" charset="-78"/>
              <a:cs typeface="B Nazanin" pitchFamily="2" charset="-78"/>
            </a:endParaRPr>
          </a:p>
          <a:p>
            <a:pPr algn="r" rtl="1">
              <a:buClr>
                <a:schemeClr val="accent1"/>
              </a:buClr>
              <a:buFont typeface="Wingdings" pitchFamily="2" charset="2"/>
              <a:buChar char="v"/>
            </a:pPr>
            <a:endParaRPr lang="fa-IR" b="1" dirty="0">
              <a:latin typeface="Yagut" pitchFamily="2" charset="-78"/>
              <a:cs typeface="B Nazanin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77304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ادامه برنامه‌هاي واحد سلامت جوانان 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1600200"/>
            <a:ext cx="7086600" cy="4572000"/>
          </a:xfrm>
        </p:spPr>
        <p:txBody>
          <a:bodyPr>
            <a:normAutofit/>
          </a:bodyPr>
          <a:lstStyle/>
          <a:p>
            <a:pPr algn="just" rtl="1">
              <a:buFont typeface="Wingdings" pitchFamily="2" charset="2"/>
              <a:buChar char="v"/>
            </a:pPr>
            <a:r>
              <a:rPr lang="fa-IR" sz="2000" b="1" dirty="0" smtClean="0">
                <a:latin typeface="Yagut" pitchFamily="2" charset="-78"/>
                <a:cs typeface="B Nazanin" pitchFamily="2" charset="-78"/>
              </a:rPr>
              <a:t>معاینات جوانان توسط پزشک و غیر پزشک و </a:t>
            </a:r>
            <a:r>
              <a:rPr lang="fa-IR" sz="2000" b="1" u="sng" dirty="0" smtClean="0">
                <a:latin typeface="Yagut" pitchFamily="2" charset="-78"/>
                <a:cs typeface="B Nazanin" pitchFamily="2" charset="-78"/>
              </a:rPr>
              <a:t>ثبت در سامانه سینا </a:t>
            </a:r>
          </a:p>
          <a:p>
            <a:pPr algn="just" rtl="1">
              <a:buFont typeface="Wingdings" pitchFamily="2" charset="2"/>
              <a:buChar char="v"/>
            </a:pPr>
            <a:r>
              <a:rPr lang="fa-IR" sz="2000" b="1" dirty="0" smtClean="0">
                <a:latin typeface="Yagut" pitchFamily="2" charset="-78"/>
                <a:cs typeface="B Nazanin" pitchFamily="2" charset="-78"/>
              </a:rPr>
              <a:t>معاینات دانشجویان بدو ورود به دانشگاه توسط پزشک و غیر پزشک و </a:t>
            </a:r>
            <a:r>
              <a:rPr lang="fa-IR" sz="2000" b="1" u="sng" dirty="0" smtClean="0">
                <a:latin typeface="Yagut" pitchFamily="2" charset="-78"/>
                <a:cs typeface="B Nazanin" pitchFamily="2" charset="-78"/>
              </a:rPr>
              <a:t>ثبت در سامانه سینا </a:t>
            </a:r>
          </a:p>
          <a:p>
            <a:pPr algn="just" rtl="1"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000" b="1" dirty="0" smtClean="0">
                <a:latin typeface="Yagut" pitchFamily="2" charset="-78"/>
                <a:cs typeface="B Nazanin" pitchFamily="2" charset="-78"/>
              </a:rPr>
              <a:t>بازديد بهداشت محيط از مکان های بهداشتی دانشگاه های تحت پوشش</a:t>
            </a:r>
          </a:p>
          <a:p>
            <a:pPr algn="just" rtl="1">
              <a:buFont typeface="Wingdings" pitchFamily="2" charset="2"/>
              <a:buChar char="v"/>
            </a:pPr>
            <a:r>
              <a:rPr lang="fa-IR" sz="2000" b="1" dirty="0" smtClean="0">
                <a:latin typeface="Yagut" pitchFamily="2" charset="-78"/>
                <a:cs typeface="B Nazanin" pitchFamily="2" charset="-78"/>
              </a:rPr>
              <a:t>طرح توزیع ویتامین دی جوانان و دانشجویان</a:t>
            </a:r>
          </a:p>
          <a:p>
            <a:pPr algn="just" rtl="1">
              <a:buFont typeface="Wingdings" pitchFamily="2" charset="2"/>
              <a:buChar char="v"/>
            </a:pPr>
            <a:r>
              <a:rPr lang="fa-IR" sz="2000" b="1" dirty="0" smtClean="0">
                <a:latin typeface="Yagut" pitchFamily="2" charset="-78"/>
                <a:cs typeface="B Nazanin" pitchFamily="2" charset="-78"/>
              </a:rPr>
              <a:t>برنامه سفیران سلامت دانشجویی(واحد آموزش)</a:t>
            </a:r>
          </a:p>
          <a:p>
            <a:pPr algn="just" rtl="1">
              <a:buClr>
                <a:schemeClr val="accent1"/>
              </a:buClr>
              <a:buFont typeface="Wingdings" pitchFamily="2" charset="2"/>
              <a:buChar char="v"/>
            </a:pPr>
            <a:r>
              <a:rPr lang="fa-IR" sz="2000" b="1" dirty="0" smtClean="0">
                <a:latin typeface="Yagut" pitchFamily="2" charset="-78"/>
                <a:cs typeface="B Nazanin" pitchFamily="2" charset="-78"/>
              </a:rPr>
              <a:t>مطالعه دستورالعمل ها، متون آموزشی جوانان و بسته های آموزشی جوانان (دسترسی به فرم ها از طریق پورتال و اتوماسیون</a:t>
            </a:r>
            <a:r>
              <a:rPr lang="fa-IR" sz="2000" b="1" dirty="0" smtClean="0">
                <a:solidFill>
                  <a:srgbClr val="4B6915"/>
                </a:solidFill>
                <a:cs typeface="B Nazanin" pitchFamily="2" charset="-78"/>
              </a:rPr>
              <a:t>)</a:t>
            </a:r>
            <a:endParaRPr lang="fa-IR" sz="2000" b="1" dirty="0" smtClean="0">
              <a:latin typeface="Yagut" pitchFamily="2" charset="-78"/>
              <a:cs typeface="B Nazanin" pitchFamily="2" charset="-78"/>
            </a:endParaRPr>
          </a:p>
          <a:p>
            <a:endParaRPr lang="en-US" dirty="0"/>
          </a:p>
        </p:txBody>
      </p:sp>
      <p:pic>
        <p:nvPicPr>
          <p:cNvPr id="4" name="Content Placeholder 4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5410200"/>
            <a:ext cx="685800" cy="685800"/>
          </a:xfrm>
          <a:prstGeom prst="rect">
            <a:avLst/>
          </a:prstGeom>
          <a:ln w="88900" cap="sq" cmpd="thickThin">
            <a:solidFill>
              <a:schemeClr val="accent6">
                <a:lumMod val="40000"/>
                <a:lumOff val="6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6705600" cy="1143000"/>
          </a:xfrm>
        </p:spPr>
        <p:txBody>
          <a:bodyPr/>
          <a:lstStyle/>
          <a:p>
            <a:pPr algn="ctr"/>
            <a:r>
              <a:rPr lang="fa-IR" b="1" dirty="0" smtClean="0">
                <a:solidFill>
                  <a:srgbClr val="4B6915"/>
                </a:solidFill>
                <a:cs typeface="B Nazanin" pitchFamily="2" charset="-78"/>
              </a:rPr>
              <a:t> </a:t>
            </a:r>
            <a:r>
              <a:rPr lang="fa-IR" sz="32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نام فرم هایی که باید روی برد نصب شود</a:t>
            </a:r>
            <a:r>
              <a:rPr lang="fa-IR" sz="2800" b="1" dirty="0" smtClean="0">
                <a:solidFill>
                  <a:srgbClr val="4B6915"/>
                </a:solidFill>
                <a:cs typeface="B Nazanin" pitchFamily="2" charset="-78"/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6705600" cy="3124200"/>
          </a:xfrm>
        </p:spPr>
        <p:txBody>
          <a:bodyPr>
            <a:normAutofit fontScale="92500" lnSpcReduction="20000"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fa-IR" sz="2000" b="1" dirty="0" smtClean="0">
                <a:latin typeface="Yagut" pitchFamily="2" charset="-78"/>
                <a:ea typeface="宋体" charset="-122"/>
                <a:cs typeface="B Nazanin" pitchFamily="2" charset="-78"/>
              </a:rPr>
              <a:t>فرم عملکرد مقایسه ای شاخص های جوانان(فرم برد سرپرست )</a:t>
            </a:r>
          </a:p>
          <a:p>
            <a:pPr lvl="0" algn="r" rtl="1" fontAlgn="base">
              <a:spcBef>
                <a:spcPct val="0"/>
              </a:spcBef>
              <a:spcAft>
                <a:spcPct val="0"/>
              </a:spcAft>
              <a:buClr>
                <a:srgbClr val="53548A"/>
              </a:buClr>
              <a:buFont typeface="Wingdings" pitchFamily="2" charset="2"/>
              <a:buChar char="v"/>
            </a:pPr>
            <a:r>
              <a:rPr lang="fa-IR" sz="2000" b="1" dirty="0" smtClean="0">
                <a:latin typeface="Yagut" pitchFamily="2" charset="-78"/>
                <a:ea typeface="宋体" charset="-122"/>
                <a:cs typeface="B Nazanin" pitchFamily="2" charset="-78"/>
              </a:rPr>
              <a:t>جدول جمعیتی جوانان 29-18 سال تحت پوشش</a:t>
            </a:r>
            <a:r>
              <a:rPr lang="fa-IR" sz="2000" b="1" dirty="0">
                <a:solidFill>
                  <a:prstClr val="black"/>
                </a:solidFill>
                <a:latin typeface="Yagut" pitchFamily="2" charset="-78"/>
                <a:ea typeface="宋体" charset="-122"/>
                <a:cs typeface="B Nazanin" pitchFamily="2" charset="-78"/>
              </a:rPr>
              <a:t>(فرم برد سرپرست )</a:t>
            </a:r>
          </a:p>
          <a:p>
            <a:pPr marL="0" indent="0" algn="r" rtl="1" fontAlgn="base">
              <a:spcBef>
                <a:spcPct val="0"/>
              </a:spcBef>
              <a:spcAft>
                <a:spcPct val="0"/>
              </a:spcAft>
              <a:buNone/>
            </a:pPr>
            <a:endParaRPr lang="fa-IR" sz="2000" b="1" dirty="0" smtClean="0">
              <a:latin typeface="Yagut" pitchFamily="2" charset="-78"/>
              <a:ea typeface="宋体" charset="-122"/>
              <a:cs typeface="B Nazanin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fa-IR" sz="2000" b="1" dirty="0" smtClean="0">
                <a:latin typeface="Yagut" pitchFamily="2" charset="-78"/>
                <a:ea typeface="宋体" charset="-122"/>
                <a:cs typeface="B Nazanin" pitchFamily="2" charset="-78"/>
              </a:rPr>
              <a:t>پنل جوانان (شاخص های جوانان و دانشجویان)به صورت فایل در سیستم </a:t>
            </a:r>
          </a:p>
          <a:p>
            <a:pPr marL="274320" lvl="6" indent="-274320" algn="r" rtl="1" fontAlgn="base">
              <a:spcBef>
                <a:spcPct val="0"/>
              </a:spcBef>
              <a:spcAft>
                <a:spcPct val="0"/>
              </a:spcAft>
              <a:buClr>
                <a:srgbClr val="53548A"/>
              </a:buClr>
              <a:buSzPct val="70000"/>
              <a:buFont typeface="Wingdings" pitchFamily="2" charset="2"/>
              <a:buChar char="v"/>
            </a:pPr>
            <a:r>
              <a:rPr lang="fa-IR" sz="2000" b="1" dirty="0" smtClean="0">
                <a:solidFill>
                  <a:schemeClr val="tx1"/>
                </a:solidFill>
                <a:latin typeface="Yagut" pitchFamily="2" charset="-78"/>
                <a:ea typeface="宋体" charset="-122"/>
                <a:cs typeface="B Nazanin" pitchFamily="2" charset="-78"/>
              </a:rPr>
              <a:t>جدول زمان‌بندی ماهیانه واحد سلامت نوجوانان، جوانان و مدارس(گانت)       </a:t>
            </a:r>
            <a:r>
              <a:rPr lang="en-US" sz="2000" b="1" dirty="0" smtClean="0">
                <a:solidFill>
                  <a:schemeClr val="tx1"/>
                </a:solidFill>
                <a:latin typeface="Yagut" pitchFamily="2" charset="-78"/>
                <a:ea typeface="宋体" charset="-122"/>
                <a:cs typeface="B Nazanin" pitchFamily="2" charset="-78"/>
              </a:rPr>
              <a:t>    </a:t>
            </a:r>
            <a:r>
              <a:rPr lang="fa-IR" sz="2000" b="1" dirty="0" smtClean="0">
                <a:solidFill>
                  <a:schemeClr val="tx1"/>
                </a:solidFill>
                <a:latin typeface="Yagut" pitchFamily="2" charset="-78"/>
                <a:ea typeface="宋体" charset="-122"/>
                <a:cs typeface="B Nazanin" pitchFamily="2" charset="-78"/>
              </a:rPr>
              <a:t>نگهداری در اطلاعات ضروری </a:t>
            </a:r>
            <a:r>
              <a:rPr lang="fa-IR" sz="2000" b="1" dirty="0" smtClean="0">
                <a:solidFill>
                  <a:prstClr val="black"/>
                </a:solidFill>
                <a:latin typeface="Yagut" pitchFamily="2" charset="-78"/>
                <a:ea typeface="宋体" charset="-122"/>
                <a:cs typeface="B Nazanin" pitchFamily="2" charset="-78"/>
              </a:rPr>
              <a:t>یا </a:t>
            </a:r>
            <a:r>
              <a:rPr lang="fa-IR" sz="2000" b="1" dirty="0">
                <a:solidFill>
                  <a:prstClr val="black"/>
                </a:solidFill>
                <a:latin typeface="Yagut" pitchFamily="2" charset="-78"/>
                <a:ea typeface="宋体" charset="-122"/>
                <a:cs typeface="B Nazanin" pitchFamily="2" charset="-78"/>
              </a:rPr>
              <a:t>به صورت فایل در سیستم</a:t>
            </a:r>
          </a:p>
          <a:p>
            <a:pPr marL="274320" lvl="6" indent="-274320" algn="r" rtl="1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</a:pPr>
            <a:endParaRPr lang="fa-IR" sz="2000" b="1" dirty="0" smtClean="0">
              <a:solidFill>
                <a:schemeClr val="tx1"/>
              </a:solidFill>
              <a:latin typeface="Yagut" pitchFamily="2" charset="-78"/>
              <a:ea typeface="宋体" charset="-122"/>
              <a:cs typeface="B Nazanin" pitchFamily="2" charset="-78"/>
            </a:endParaRPr>
          </a:p>
          <a:p>
            <a:pPr marL="274320" lvl="6" indent="-274320" algn="r" rtl="1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</a:pPr>
            <a:r>
              <a:rPr lang="fa-IR" sz="2000" b="1" dirty="0" smtClean="0">
                <a:solidFill>
                  <a:schemeClr val="tx1"/>
                </a:solidFill>
                <a:latin typeface="Yagut" pitchFamily="2" charset="-78"/>
                <a:ea typeface="宋体" charset="-122"/>
                <a:cs typeface="B Nazanin" pitchFamily="2" charset="-78"/>
              </a:rPr>
              <a:t>لیست مکان های تجمعی جوانان       </a:t>
            </a:r>
            <a:r>
              <a:rPr lang="en-US" sz="2000" b="1" dirty="0" smtClean="0">
                <a:solidFill>
                  <a:schemeClr val="tx1"/>
                </a:solidFill>
                <a:latin typeface="Yagut" pitchFamily="2" charset="-78"/>
                <a:ea typeface="宋体" charset="-122"/>
                <a:cs typeface="B Nazanin" pitchFamily="2" charset="-78"/>
              </a:rPr>
              <a:t>    </a:t>
            </a:r>
            <a:r>
              <a:rPr lang="fa-IR" sz="2000" b="1" dirty="0" smtClean="0">
                <a:solidFill>
                  <a:schemeClr val="tx1"/>
                </a:solidFill>
                <a:latin typeface="Yagut" pitchFamily="2" charset="-78"/>
                <a:ea typeface="宋体" charset="-122"/>
                <a:cs typeface="B Nazanin" pitchFamily="2" charset="-78"/>
              </a:rPr>
              <a:t>نگهداری در اطلاعات ضروری یا به صورت فایل در سیستم)</a:t>
            </a:r>
          </a:p>
          <a:p>
            <a:pPr marL="274320" lvl="6" indent="-274320" algn="r" rtl="1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v"/>
            </a:pPr>
            <a:r>
              <a:rPr lang="fa-IR" sz="2000" b="1" dirty="0" smtClean="0">
                <a:solidFill>
                  <a:schemeClr val="tx1"/>
                </a:solidFill>
                <a:latin typeface="Yagut" pitchFamily="2" charset="-78"/>
                <a:ea typeface="宋体" charset="-122"/>
                <a:cs typeface="B Nazanin" pitchFamily="2" charset="-78"/>
              </a:rPr>
              <a:t>برنامه عملیاتی جوانان</a:t>
            </a:r>
            <a:r>
              <a:rPr lang="en-US" sz="2000" b="1" dirty="0" smtClean="0">
                <a:solidFill>
                  <a:schemeClr val="tx1"/>
                </a:solidFill>
                <a:latin typeface="Yagut" pitchFamily="2" charset="-78"/>
                <a:ea typeface="宋体" charset="-122"/>
                <a:cs typeface="B Nazanin" pitchFamily="2" charset="-78"/>
              </a:rPr>
              <a:t> </a:t>
            </a:r>
            <a:r>
              <a:rPr lang="fa-IR" sz="2000" b="1" dirty="0" smtClean="0">
                <a:solidFill>
                  <a:schemeClr val="tx1"/>
                </a:solidFill>
                <a:latin typeface="Yagut" pitchFamily="2" charset="-78"/>
                <a:ea typeface="宋体" charset="-122"/>
                <a:cs typeface="B Nazanin" pitchFamily="2" charset="-78"/>
              </a:rPr>
              <a:t>            نگهداری در اطلاعات ضروری یا به صورت فایل در سیستم</a:t>
            </a:r>
          </a:p>
          <a:p>
            <a:pPr algn="r" rt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fa-IR" b="1" dirty="0" smtClean="0">
              <a:latin typeface="Yagut" pitchFamily="2" charset="-78"/>
              <a:ea typeface="宋体" charset="-122"/>
              <a:cs typeface="B Nazanin" pitchFamily="2" charset="-78"/>
            </a:endParaRPr>
          </a:p>
          <a:p>
            <a:pPr algn="r" rtl="1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en-US" b="1" dirty="0" smtClean="0">
              <a:latin typeface="Yagut" pitchFamily="2" charset="-78"/>
              <a:ea typeface="宋体" charset="-122"/>
              <a:cs typeface="B Nazanin" pitchFamily="2" charset="-78"/>
            </a:endParaRPr>
          </a:p>
          <a:p>
            <a:endParaRPr lang="en-US" dirty="0"/>
          </a:p>
        </p:txBody>
      </p:sp>
      <p:sp>
        <p:nvSpPr>
          <p:cNvPr id="4" name="Left Arrow 3"/>
          <p:cNvSpPr/>
          <p:nvPr/>
        </p:nvSpPr>
        <p:spPr>
          <a:xfrm>
            <a:off x="3885063" y="3505200"/>
            <a:ext cx="4572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Arrow 4"/>
          <p:cNvSpPr/>
          <p:nvPr/>
        </p:nvSpPr>
        <p:spPr>
          <a:xfrm flipV="1">
            <a:off x="4495800" y="3886200"/>
            <a:ext cx="457200" cy="152400"/>
          </a:xfrm>
          <a:prstGeom prst="leftArrow">
            <a:avLst>
              <a:gd name="adj1" fmla="val 50000"/>
              <a:gd name="adj2" fmla="val 68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    </a:t>
            </a:r>
            <a:endParaRPr lang="en-US" dirty="0"/>
          </a:p>
        </p:txBody>
      </p:sp>
      <p:sp>
        <p:nvSpPr>
          <p:cNvPr id="6" name="Left Arrow 5"/>
          <p:cNvSpPr/>
          <p:nvPr/>
        </p:nvSpPr>
        <p:spPr>
          <a:xfrm>
            <a:off x="5257800" y="2819400"/>
            <a:ext cx="5334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772400" cy="790575"/>
          </a:xfrm>
        </p:spPr>
        <p:txBody>
          <a:bodyPr>
            <a:normAutofit/>
          </a:bodyPr>
          <a:lstStyle/>
          <a:p>
            <a:pPr algn="ctr" rtl="1" eaLnBrk="1" hangingPunct="1"/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فرایند معاينات جوانان و دانشجویان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501" y="1928813"/>
            <a:ext cx="6743700" cy="3786187"/>
          </a:xfrm>
        </p:spPr>
        <p:txBody>
          <a:bodyPr>
            <a:normAutofit lnSpcReduction="10000"/>
          </a:bodyPr>
          <a:lstStyle/>
          <a:p>
            <a:pPr algn="r" rtl="1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b="1" dirty="0" smtClean="0">
                <a:latin typeface="Yagut" pitchFamily="2" charset="-78"/>
                <a:cs typeface="B Nazanin" pitchFamily="2" charset="-78"/>
              </a:rPr>
              <a:t>هماهنگی با مراکز تجمعی جوانان و دانشگاه ها برای اجرای برنامه معاینات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v"/>
            </a:pPr>
            <a:r>
              <a:rPr lang="fa-IR" b="1" dirty="0" smtClean="0">
                <a:latin typeface="Yagut" pitchFamily="2" charset="-78"/>
                <a:cs typeface="B Nazanin" pitchFamily="2" charset="-78"/>
              </a:rPr>
              <a:t>انجام معاينات با توجه به برنامه عملیاتی</a:t>
            </a:r>
          </a:p>
          <a:p>
            <a:pPr algn="r" rtl="1" eaLnBrk="1" hangingPunct="1">
              <a:lnSpc>
                <a:spcPct val="90000"/>
              </a:lnSpc>
              <a:buClr>
                <a:schemeClr val="accent1"/>
              </a:buClr>
              <a:buFont typeface="Wingdings" pitchFamily="2" charset="2"/>
              <a:buChar char="v"/>
            </a:pPr>
            <a:r>
              <a:rPr lang="fa-IR" b="1" dirty="0" smtClean="0">
                <a:latin typeface="Yagut" pitchFamily="2" charset="-78"/>
                <a:cs typeface="B Nazanin" pitchFamily="2" charset="-78"/>
              </a:rPr>
              <a:t>تهیه برنامه‌ی زمان بندی جهت انجام معاینات توسط مراقبان سلامت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v"/>
            </a:pPr>
            <a:r>
              <a:rPr lang="ar-SA" b="1" dirty="0" smtClean="0">
                <a:latin typeface="Yagut" pitchFamily="2" charset="-78"/>
                <a:cs typeface="B Nazanin" pitchFamily="2" charset="-78"/>
              </a:rPr>
              <a:t>انجام معاينات ارزيابي مقدماتي </a:t>
            </a:r>
            <a:r>
              <a:rPr lang="fa-IR" b="1" dirty="0" smtClean="0">
                <a:latin typeface="Yagut" pitchFamily="2" charset="-78"/>
                <a:cs typeface="B Nazanin" pitchFamily="2" charset="-78"/>
              </a:rPr>
              <a:t>جوانان و دانشجویان</a:t>
            </a:r>
            <a:r>
              <a:rPr lang="ar-SA" b="1" dirty="0" smtClean="0">
                <a:latin typeface="Yagut" pitchFamily="2" charset="-78"/>
                <a:cs typeface="B Nazanin" pitchFamily="2" charset="-78"/>
              </a:rPr>
              <a:t> توسط </a:t>
            </a:r>
            <a:r>
              <a:rPr lang="fa-IR" b="1" dirty="0" smtClean="0">
                <a:latin typeface="Yagut" pitchFamily="2" charset="-78"/>
                <a:cs typeface="B Nazanin" pitchFamily="2" charset="-78"/>
              </a:rPr>
              <a:t>مراقبان سلامت و ثبت نتايج در سامانه سینا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v"/>
            </a:pPr>
            <a:r>
              <a:rPr lang="ar-SA" b="1" dirty="0" smtClean="0">
                <a:latin typeface="Yagut" pitchFamily="2" charset="-78"/>
                <a:cs typeface="B Nazanin" pitchFamily="2" charset="-78"/>
              </a:rPr>
              <a:t>انجام معاينات </a:t>
            </a:r>
            <a:r>
              <a:rPr lang="fa-IR" b="1" dirty="0" smtClean="0">
                <a:latin typeface="Yagut" pitchFamily="2" charset="-78"/>
                <a:cs typeface="B Nazanin" pitchFamily="2" charset="-78"/>
              </a:rPr>
              <a:t>پزشکی جوانان و دانشجویان</a:t>
            </a:r>
            <a:r>
              <a:rPr lang="ar-SA" b="1" dirty="0" smtClean="0">
                <a:latin typeface="Yagut" pitchFamily="2" charset="-78"/>
                <a:cs typeface="B Nazanin" pitchFamily="2" charset="-78"/>
              </a:rPr>
              <a:t> توسط پزشك </a:t>
            </a:r>
            <a:r>
              <a:rPr lang="fa-IR" b="1" dirty="0" smtClean="0">
                <a:latin typeface="Yagut" pitchFamily="2" charset="-78"/>
                <a:cs typeface="B Nazanin" pitchFamily="2" charset="-78"/>
              </a:rPr>
              <a:t>و ثبت نتايج در سامانه سینا </a:t>
            </a:r>
          </a:p>
          <a:p>
            <a:pPr algn="r" rtl="1">
              <a:lnSpc>
                <a:spcPct val="90000"/>
              </a:lnSpc>
              <a:buFont typeface="Wingdings" pitchFamily="2" charset="2"/>
              <a:buChar char="v"/>
            </a:pPr>
            <a:r>
              <a:rPr lang="fa-IR" b="1" dirty="0" smtClean="0">
                <a:latin typeface="Yagut" pitchFamily="2" charset="-78"/>
                <a:cs typeface="B Nazanin" pitchFamily="2" charset="-78"/>
              </a:rPr>
              <a:t>پیگیری ارجاعات معاینات جوانان (دانشجویان) در سامانه سینا</a:t>
            </a:r>
            <a:endParaRPr lang="en-US" sz="2400" b="1" dirty="0" smtClean="0">
              <a:latin typeface="Yagut" pitchFamily="2" charset="-78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فرم های ارسالی به واحد سلامت نوجوانان، جوانان و مدارس ستاد :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676400" y="2133601"/>
            <a:ext cx="6781801" cy="2819400"/>
          </a:xfrm>
        </p:spPr>
        <p:txBody>
          <a:bodyPr>
            <a:normAutofit/>
          </a:bodyPr>
          <a:lstStyle/>
          <a:p>
            <a:pPr algn="r" rtl="1">
              <a:lnSpc>
                <a:spcPct val="80000"/>
              </a:lnSpc>
              <a:buFont typeface="Wingdings" pitchFamily="2" charset="2"/>
              <a:buChar char="v"/>
            </a:pPr>
            <a:r>
              <a:rPr lang="fa-IR" b="1" dirty="0" smtClean="0">
                <a:latin typeface="Yagut" pitchFamily="2" charset="-78"/>
                <a:ea typeface="宋体" charset="-122"/>
                <a:cs typeface="B Nazanin" pitchFamily="2" charset="-78"/>
              </a:rPr>
              <a:t>فرم آموزش بهداشت جوانان( ارسال به صورت ماهانه)</a:t>
            </a:r>
          </a:p>
          <a:p>
            <a:pPr algn="r" rtl="1">
              <a:lnSpc>
                <a:spcPct val="80000"/>
              </a:lnSpc>
              <a:buFont typeface="Wingdings" pitchFamily="2" charset="2"/>
              <a:buChar char="v"/>
            </a:pPr>
            <a:r>
              <a:rPr lang="fa-IR" b="1" dirty="0" smtClean="0">
                <a:latin typeface="Yagut" pitchFamily="2" charset="-78"/>
                <a:ea typeface="宋体" charset="-122"/>
                <a:cs typeface="B Nazanin" pitchFamily="2" charset="-78"/>
              </a:rPr>
              <a:t>فرم معاینات دانشجویان(ارسال به صورت ماهانه)</a:t>
            </a:r>
            <a:endParaRPr lang="en-US" b="1" dirty="0" smtClean="0">
              <a:latin typeface="Yagut" pitchFamily="2" charset="-78"/>
              <a:ea typeface="宋体" charset="-122"/>
              <a:cs typeface="B Nazanin" pitchFamily="2" charset="-78"/>
            </a:endParaRPr>
          </a:p>
          <a:p>
            <a:pPr algn="r" rtl="1">
              <a:lnSpc>
                <a:spcPct val="80000"/>
              </a:lnSpc>
              <a:buFont typeface="Wingdings" pitchFamily="2" charset="2"/>
              <a:buChar char="v"/>
            </a:pPr>
            <a:r>
              <a:rPr lang="fa-IR" b="1" dirty="0" smtClean="0">
                <a:latin typeface="Yagut" pitchFamily="2" charset="-78"/>
                <a:ea typeface="宋体" charset="-122"/>
                <a:cs typeface="B Nazanin" pitchFamily="2" charset="-78"/>
              </a:rPr>
              <a:t>لیست مکان های تجمعی جوانان  شناسایی شده مرکز یا پایگاه</a:t>
            </a:r>
          </a:p>
          <a:p>
            <a:pPr algn="r" rtl="1">
              <a:lnSpc>
                <a:spcPct val="80000"/>
              </a:lnSpc>
              <a:buFont typeface="Wingdings" pitchFamily="2" charset="2"/>
              <a:buChar char="v"/>
            </a:pPr>
            <a:r>
              <a:rPr lang="fa-IR" b="1" dirty="0" smtClean="0">
                <a:latin typeface="Yagut" pitchFamily="2" charset="-78"/>
                <a:ea typeface="宋体" charset="-122"/>
                <a:cs typeface="B Nazanin" pitchFamily="2" charset="-78"/>
              </a:rPr>
              <a:t>( نام مرکز- آدرس- شماره تماس- نام رابط دانشگاه یا مکان تجمعی- تعداد دانشجویان یا جوانان تحت پوشش( ارسال یک بار به صورت کلی انجام شود</a:t>
            </a:r>
            <a:r>
              <a:rPr lang="fa-IR" b="1" dirty="0" smtClean="0">
                <a:latin typeface="Yagut" pitchFamily="2" charset="-78"/>
                <a:cs typeface="B Nazanin" pitchFamily="2" charset="-78"/>
              </a:rPr>
              <a:t>)</a:t>
            </a:r>
            <a:endParaRPr lang="en-US" b="1" dirty="0" smtClean="0">
              <a:latin typeface="Yagut" pitchFamily="2" charset="-78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z="2800" b="1" dirty="0" smtClean="0">
                <a:solidFill>
                  <a:schemeClr val="accent6">
                    <a:lumMod val="75000"/>
                  </a:schemeClr>
                </a:solidFill>
                <a:cs typeface="B Nazanin" pitchFamily="2" charset="-78"/>
              </a:rPr>
              <a:t>دسترسی به فرم ها و دستورالعمل ها از طریق پورتال (چهارگون)</a:t>
            </a:r>
            <a:endParaRPr lang="en-US" dirty="0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1916" y="1600200"/>
            <a:ext cx="6498167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1231</TotalTime>
  <Words>587</Words>
  <Application>Microsoft Office PowerPoint</Application>
  <PresentationFormat>On-screen Show (4:3)</PresentationFormat>
  <Paragraphs>61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宋体</vt:lpstr>
      <vt:lpstr>2  Elham</vt:lpstr>
      <vt:lpstr>Arial</vt:lpstr>
      <vt:lpstr>B Nazanin</vt:lpstr>
      <vt:lpstr>Calibri</vt:lpstr>
      <vt:lpstr>Century Schoolbook</vt:lpstr>
      <vt:lpstr>Times New Roman</vt:lpstr>
      <vt:lpstr>Wingdings</vt:lpstr>
      <vt:lpstr>Wingdings 2</vt:lpstr>
      <vt:lpstr>Yagut</vt:lpstr>
      <vt:lpstr>Oriel</vt:lpstr>
      <vt:lpstr>PowerPoint Presentation</vt:lpstr>
      <vt:lpstr>PowerPoint Presentation</vt:lpstr>
      <vt:lpstr>PowerPoint Presentation</vt:lpstr>
      <vt:lpstr>PowerPoint Presentation</vt:lpstr>
      <vt:lpstr>ادامه برنامه‌هاي واحد سلامت جوانان </vt:lpstr>
      <vt:lpstr> نام فرم هایی که باید روی برد نصب شود:</vt:lpstr>
      <vt:lpstr>فرایند معاينات جوانان و دانشجویان</vt:lpstr>
      <vt:lpstr>فرم های ارسالی به واحد سلامت نوجوانان، جوانان و مدارس ستاد :</vt:lpstr>
      <vt:lpstr>دسترسی به فرم ها و دستورالعمل ها از طریق پورتال (چهارگون)</vt:lpstr>
      <vt:lpstr>دسترسی به فرم ها و دستورالعمل ها از طریق سایت مرکز بهداشت غرب </vt:lpstr>
      <vt:lpstr>   تفاهم به این معنی نیست که  هر چی رو که من دوست دارم تو هم دوست داشته باشی بلکه تفاهم از سه تا * ت * تشکیل میشه : تـــــوانایی  تـــــــحمل  تــــــفاوت ها </vt:lpstr>
      <vt:lpstr>منابع </vt:lpstr>
    </vt:vector>
  </TitlesOfParts>
  <Company>MRT www.Win2Farsi.com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Wedding</dc:subject>
  <dc:creator>vahedi</dc:creator>
  <cp:keywords>free, PowerPoint template, download, PPT template, PowerPoint templates, slideshow template, POT, POTX, Power Point template, slide show template, celebration, Wedding, Wedding PowerPoint template</cp:keywords>
  <dc:description>free, PowerPoint template, download, PPT template, PowerPoint templates, slideshow template, POT, POTX, Power Point template, slide show template, celebration, Wedding, Wedding PowerPoint template</dc:description>
  <cp:lastModifiedBy>پورباقر فرزانه</cp:lastModifiedBy>
  <cp:revision>267</cp:revision>
  <cp:lastPrinted>1601-01-01T00:00:00Z</cp:lastPrinted>
  <dcterms:created xsi:type="dcterms:W3CDTF">2015-01-06T07:23:34Z</dcterms:created>
  <dcterms:modified xsi:type="dcterms:W3CDTF">2023-08-05T03:39:59Z</dcterms:modified>
  <cp:category>PowerPoint template, Wedding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64440492-4C8B-11D1-8B70-080036B11A03}" pid="4">
    <vt:lpwstr>http://www.dvd-ppt-slideshow.com</vt:lpwstr>
  </property>
</Properties>
</file>